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8E70F9E-8778-453F-B6A6-AEC94263D320}"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DF84B55-1DD4-4E0C-B1BD-4F70865C84D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8E70F9E-8778-453F-B6A6-AEC94263D320}"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DF84B55-1DD4-4E0C-B1BD-4F70865C84D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8E70F9E-8778-453F-B6A6-AEC94263D320}"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DF84B55-1DD4-4E0C-B1BD-4F70865C84D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8E70F9E-8778-453F-B6A6-AEC94263D320}"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DF84B55-1DD4-4E0C-B1BD-4F70865C84D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68E70F9E-8778-453F-B6A6-AEC94263D320}"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DF84B55-1DD4-4E0C-B1BD-4F70865C84D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8E70F9E-8778-453F-B6A6-AEC94263D320}"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DF84B55-1DD4-4E0C-B1BD-4F70865C84D8}"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8E70F9E-8778-453F-B6A6-AEC94263D320}"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DF84B55-1DD4-4E0C-B1BD-4F70865C84D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8E70F9E-8778-453F-B6A6-AEC94263D320}"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DF84B55-1DD4-4E0C-B1BD-4F70865C84D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70F9E-8778-453F-B6A6-AEC94263D320}"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DF84B55-1DD4-4E0C-B1BD-4F70865C84D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68E70F9E-8778-453F-B6A6-AEC94263D320}" type="datetimeFigureOut">
              <a:rPr lang="ar-IQ" smtClean="0"/>
              <a:t>10/04/1440</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DF84B55-1DD4-4E0C-B1BD-4F70865C84D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8E70F9E-8778-453F-B6A6-AEC94263D320}"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DF84B55-1DD4-4E0C-B1BD-4F70865C84D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8E70F9E-8778-453F-B6A6-AEC94263D320}" type="datetimeFigureOut">
              <a:rPr lang="ar-IQ" smtClean="0"/>
              <a:t>10/04/1440</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DF84B55-1DD4-4E0C-B1BD-4F70865C84D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vb1.alwazer.com/t71492.html?s=fe68689df076931095efceda0d223926"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vb1.alwazer.com/t71492.html?s=fe68689df076931095efceda0d223926"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vb1.alwazer.com/t71492.html?s=fe68689df076931095efceda0d223926"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latin typeface="Simplified Arabic"/>
                <a:ea typeface="Calibri"/>
                <a:cs typeface="Times New Roman"/>
              </a:rPr>
              <a:t>الأسلوب التدريبي</a:t>
            </a:r>
            <a:endParaRPr lang="ar-IQ" dirty="0"/>
          </a:p>
        </p:txBody>
      </p:sp>
    </p:spTree>
    <p:extLst>
      <p:ext uri="{BB962C8B-B14F-4D97-AF65-F5344CB8AC3E}">
        <p14:creationId xmlns:p14="http://schemas.microsoft.com/office/powerpoint/2010/main" val="63955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9144000" cy="5909310"/>
          </a:xfrm>
          <a:prstGeom prst="rect">
            <a:avLst/>
          </a:prstGeom>
        </p:spPr>
        <p:txBody>
          <a:bodyPr wrap="square">
            <a:spAutoFit/>
          </a:bodyPr>
          <a:lstStyle/>
          <a:p>
            <a:r>
              <a:rPr lang="ar-SA" sz="2400" dirty="0" smtClean="0">
                <a:latin typeface="Times New Roman" pitchFamily="18" charset="0"/>
                <a:ea typeface="Calibri"/>
                <a:cs typeface="Times New Roman" pitchFamily="18" charset="0"/>
              </a:rPr>
              <a:t>ان ا</a:t>
            </a:r>
            <a:r>
              <a:rPr lang="ar-SA" sz="2400" dirty="0" smtClean="0">
                <a:effectLst/>
                <a:latin typeface="Times New Roman" pitchFamily="18" charset="0"/>
                <a:ea typeface="Calibri"/>
                <a:cs typeface="Times New Roman" pitchFamily="18" charset="0"/>
              </a:rPr>
              <a:t>لطريقة التدريبية هي الأكثر الطرائق السائدة والملائمة لدروس </a:t>
            </a:r>
            <a:r>
              <a:rPr lang="ar-SA" sz="2400" dirty="0" smtClean="0">
                <a:solidFill>
                  <a:srgbClr val="0000FF"/>
                </a:solidFill>
                <a:effectLst/>
                <a:latin typeface="Times New Roman" pitchFamily="18" charset="0"/>
                <a:ea typeface="Calibri"/>
                <a:cs typeface="Times New Roman" pitchFamily="18" charset="0"/>
                <a:hlinkClick r:id="rId2"/>
              </a:rPr>
              <a:t>التربية</a:t>
            </a:r>
            <a:r>
              <a:rPr lang="en-US" sz="2400" dirty="0" smtClean="0">
                <a:effectLst/>
                <a:latin typeface="Times New Roman" pitchFamily="18" charset="0"/>
                <a:ea typeface="Calibri"/>
                <a:cs typeface="Times New Roman" pitchFamily="18" charset="0"/>
              </a:rPr>
              <a:t> </a:t>
            </a:r>
            <a:r>
              <a:rPr lang="ar-SA" sz="2400" dirty="0" smtClean="0">
                <a:effectLst/>
                <a:latin typeface="Times New Roman" pitchFamily="18" charset="0"/>
                <a:ea typeface="Calibri"/>
                <a:cs typeface="Times New Roman" pitchFamily="18" charset="0"/>
              </a:rPr>
              <a:t>الرياضية, إن انتقال عدد معين من القرارات من المدرس إلى الطالب يؤدى إلى خلق علاقات جديدة بين المدرس والطالب والواجبات الحركية أو المهارات وبين التلاميذ وأنفسهم</a:t>
            </a:r>
            <a:r>
              <a:rPr lang="en-US" sz="2400" dirty="0" smtClean="0">
                <a:effectLst/>
                <a:latin typeface="Times New Roman" pitchFamily="18" charset="0"/>
                <a:ea typeface="Calibri"/>
                <a:cs typeface="Times New Roman" pitchFamily="18" charset="0"/>
              </a:rPr>
              <a:t>.</a:t>
            </a:r>
            <a:br>
              <a:rPr lang="en-US" sz="2400" dirty="0" smtClean="0">
                <a:effectLst/>
                <a:latin typeface="Times New Roman" pitchFamily="18" charset="0"/>
                <a:ea typeface="Calibri"/>
                <a:cs typeface="Times New Roman" pitchFamily="18" charset="0"/>
              </a:rPr>
            </a:br>
            <a:r>
              <a:rPr lang="en-US" sz="2400" dirty="0" smtClean="0">
                <a:effectLst/>
                <a:latin typeface="Times New Roman" pitchFamily="18" charset="0"/>
                <a:ea typeface="Calibri"/>
                <a:cs typeface="Times New Roman" pitchFamily="18" charset="0"/>
              </a:rPr>
              <a:t>"</a:t>
            </a:r>
            <a:r>
              <a:rPr lang="ar-SA" sz="2400" dirty="0" smtClean="0">
                <a:effectLst/>
                <a:latin typeface="Times New Roman" pitchFamily="18" charset="0"/>
                <a:ea typeface="Calibri"/>
                <a:cs typeface="Times New Roman" pitchFamily="18" charset="0"/>
              </a:rPr>
              <a:t>إن الأسلوب التدريسي يؤدى إلى واقع جديد فهو يوفر صروفا جديدة في عملية التعلم, ويتوصل إلى مجموعة من الأهداف حيث إن قسما من هذه الأهداف له علاقة بأداء المهارات بينما القسم الآخر له علاقة باتساع نطاق دور الفرد في هذا الأسلوب " ويقول 'ناهد محمود السعد' "إن تحويل بعض القرارات من المعلم إلى الطالب تنتج عنها مواقف وعلاقات جديدة بين التلاميذ أنفسهم أو بين الطالب والأعمال التي يؤديها أو بين المدرس والطالب نفسه ادن هذا الأسلوب في </a:t>
            </a:r>
            <a:r>
              <a:rPr lang="ar-SA" sz="2400" u="sng" dirty="0" smtClean="0">
                <a:solidFill>
                  <a:srgbClr val="0000FF"/>
                </a:solidFill>
                <a:effectLst/>
                <a:latin typeface="Times New Roman" pitchFamily="18" charset="0"/>
                <a:ea typeface="Calibri"/>
                <a:cs typeface="Times New Roman" pitchFamily="18" charset="0"/>
                <a:hlinkClick r:id="rId2"/>
              </a:rPr>
              <a:t>التدريس</a:t>
            </a:r>
            <a:r>
              <a:rPr lang="en-US" sz="2400" dirty="0" smtClean="0">
                <a:effectLst/>
                <a:latin typeface="Times New Roman" pitchFamily="18" charset="0"/>
                <a:ea typeface="Calibri"/>
                <a:cs typeface="Times New Roman" pitchFamily="18" charset="0"/>
              </a:rPr>
              <a:t> </a:t>
            </a:r>
            <a:r>
              <a:rPr lang="ar-SA" sz="2400" dirty="0" smtClean="0">
                <a:effectLst/>
                <a:latin typeface="Times New Roman" pitchFamily="18" charset="0"/>
                <a:ea typeface="Calibri"/>
                <a:cs typeface="Times New Roman" pitchFamily="18" charset="0"/>
              </a:rPr>
              <a:t>يكون البداية في العملية الانفرادية في تنفيذ القرار، فالمدرس يجب أن يعتاد تدريجيا على ترك (الأوامر) لكل نشاط داخل الدرس</a:t>
            </a:r>
            <a:r>
              <a:rPr lang="ar-SA" sz="2400" dirty="0">
                <a:latin typeface="Times New Roman" pitchFamily="18" charset="0"/>
                <a:ea typeface="Calibri"/>
                <a:cs typeface="Times New Roman" pitchFamily="18" charset="0"/>
              </a:rPr>
              <a:t> </a:t>
            </a:r>
            <a:r>
              <a:rPr lang="ar-SA" sz="2400" dirty="0" smtClean="0">
                <a:latin typeface="Times New Roman" pitchFamily="18" charset="0"/>
                <a:ea typeface="Calibri"/>
                <a:cs typeface="Times New Roman" pitchFamily="18" charset="0"/>
              </a:rPr>
              <a:t>اي</a:t>
            </a:r>
            <a:r>
              <a:rPr lang="en-US" sz="2400" dirty="0" smtClean="0">
                <a:effectLst/>
                <a:latin typeface="Times New Roman" pitchFamily="18" charset="0"/>
                <a:ea typeface="Calibri"/>
                <a:cs typeface="Times New Roman" pitchFamily="18" charset="0"/>
              </a:rPr>
              <a:t> </a:t>
            </a:r>
            <a:r>
              <a:rPr lang="ar-SA" sz="2400" dirty="0" smtClean="0">
                <a:effectLst/>
                <a:latin typeface="Times New Roman" pitchFamily="18" charset="0"/>
                <a:ea typeface="Calibri"/>
                <a:cs typeface="Times New Roman" pitchFamily="18" charset="0"/>
              </a:rPr>
              <a:t>يسمح للطلاب بالاستقلالية في عملهم في بعض الممارسات داخل الدرس، وخاصة في الجزء التطبيقي والممارسة للمهارات الحركية وبذلك تتاح فرص الاعتماد على النفس ومحاولة اكتساب الأداء الفني للمهارة وإتقانها" ولكن نستطيع تصميم هذا الأسلوب في العملية التدريسية وترك بعض الاستقلالية لممارسة لذي الطالب علينا أن تقوم ببعض التغيرات وذلك بتحويل المواقف الدرس وخاصة في القسم الرئيسي ومنحها إلى التلاميذ في مرحلة أثناء سير الدرس</a:t>
            </a:r>
            <a:r>
              <a:rPr lang="en-US" sz="2400" dirty="0" smtClean="0">
                <a:effectLst/>
                <a:latin typeface="Times New Roman" pitchFamily="18" charset="0"/>
                <a:ea typeface="Calibri"/>
                <a:cs typeface="Times New Roman" pitchFamily="18" charset="0"/>
              </a:rPr>
              <a:t>.</a:t>
            </a:r>
            <a:r>
              <a:rPr lang="en-US" dirty="0" smtClean="0">
                <a:effectLst/>
                <a:latin typeface="Simplified Arabic"/>
                <a:ea typeface="Calibri"/>
                <a:cs typeface="Times New Roman"/>
              </a:rPr>
              <a:t/>
            </a:r>
            <a:br>
              <a:rPr lang="en-US" dirty="0" smtClean="0">
                <a:effectLst/>
                <a:latin typeface="Simplified Arabic"/>
                <a:ea typeface="Calibri"/>
                <a:cs typeface="Times New Roman"/>
              </a:rPr>
            </a:br>
            <a:endParaRPr lang="ar-IQ" dirty="0"/>
          </a:p>
        </p:txBody>
      </p:sp>
    </p:spTree>
    <p:extLst>
      <p:ext uri="{BB962C8B-B14F-4D97-AF65-F5344CB8AC3E}">
        <p14:creationId xmlns:p14="http://schemas.microsoft.com/office/powerpoint/2010/main" val="876280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9144000" cy="5293757"/>
          </a:xfrm>
          <a:prstGeom prst="rect">
            <a:avLst/>
          </a:prstGeom>
        </p:spPr>
        <p:txBody>
          <a:bodyPr wrap="square">
            <a:spAutoFit/>
          </a:bodyPr>
          <a:lstStyle/>
          <a:p>
            <a:r>
              <a:rPr lang="ar-SA" sz="2000" dirty="0" smtClean="0">
                <a:effectLst/>
                <a:latin typeface="Times New Roman" pitchFamily="18" charset="0"/>
                <a:ea typeface="Calibri"/>
                <a:cs typeface="Times New Roman" pitchFamily="18" charset="0"/>
              </a:rPr>
              <a:t>أ- توضيح الأدوار والأهداف في الأسلوب التدريبي</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ar-SA" sz="2000" dirty="0" smtClean="0">
                <a:effectLst/>
                <a:latin typeface="Times New Roman" pitchFamily="18" charset="0"/>
                <a:ea typeface="Calibri"/>
                <a:cs typeface="Times New Roman" pitchFamily="18" charset="0"/>
              </a:rPr>
              <a:t>كما ذكرنا سابقا أن في هذا الأسلوب هو بداية التحرر لتلميذ في اتخاذ ولو بعض القرارات الممنوحة له</a:t>
            </a:r>
            <a:r>
              <a:rPr lang="en-US" sz="2000" dirty="0" smtClean="0">
                <a:effectLst/>
                <a:latin typeface="Times New Roman" pitchFamily="18" charset="0"/>
                <a:ea typeface="Calibri"/>
                <a:cs typeface="Times New Roman" pitchFamily="18" charset="0"/>
              </a:rPr>
              <a:t/>
            </a:r>
            <a:br>
              <a:rPr lang="en-US" sz="2000" dirty="0" smtClean="0">
                <a:effectLst/>
                <a:latin typeface="Times New Roman" pitchFamily="18" charset="0"/>
                <a:ea typeface="Calibri"/>
                <a:cs typeface="Times New Roman" pitchFamily="18" charset="0"/>
              </a:rPr>
            </a:br>
            <a:r>
              <a:rPr lang="ar-SA" sz="2000" dirty="0" smtClean="0">
                <a:effectLst/>
                <a:latin typeface="Times New Roman" pitchFamily="18" charset="0"/>
                <a:ea typeface="Calibri"/>
                <a:cs typeface="Times New Roman" pitchFamily="18" charset="0"/>
              </a:rPr>
              <a:t>وبهذا الخصوص تذكر 'عفاف عبد الكريم' "انه بإمكان المتعلمين في هذا الأسلوب أن يمارسوا الاستقلالية في أول درجتها" وبالتالي يضع الأسلوب أما مهم أدوارا مختلفة لكل من المعلم والمتعلم بشرحها موسكا موشن وسارة أ. كما يلي</a:t>
            </a:r>
            <a:r>
              <a:rPr lang="en-US" sz="2000" dirty="0" smtClean="0">
                <a:effectLst/>
                <a:latin typeface="Times New Roman" pitchFamily="18" charset="0"/>
                <a:ea typeface="Calibri"/>
                <a:cs typeface="Times New Roman" pitchFamily="18" charset="0"/>
              </a:rPr>
              <a:t>: </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اتخاذ القرارات التسعة التي انتقلت إلى الطالب في مرحلة الدرس (الاداء)</a:t>
            </a:r>
            <a:endParaRPr lang="en-US" sz="2000" dirty="0" smtClean="0">
              <a:effectLst/>
              <a:latin typeface="Times New Roman" pitchFamily="18" charset="0"/>
              <a:ea typeface="Calibri"/>
              <a:cs typeface="Times New Roman" pitchFamily="18" charset="0"/>
            </a:endParaRPr>
          </a:p>
          <a:p>
            <a:r>
              <a:rPr lang="en-US" sz="2000" dirty="0" smtClean="0">
                <a:effectLst/>
                <a:latin typeface="Times New Roman" pitchFamily="18" charset="0"/>
                <a:ea typeface="Calibri"/>
                <a:cs typeface="Times New Roman" pitchFamily="18" charset="0"/>
              </a:rPr>
              <a:t> - </a:t>
            </a:r>
            <a:r>
              <a:rPr lang="ar-SA" sz="2000" dirty="0" smtClean="0">
                <a:effectLst/>
                <a:latin typeface="Times New Roman" pitchFamily="18" charset="0"/>
                <a:ea typeface="Calibri"/>
                <a:cs typeface="Times New Roman" pitchFamily="18" charset="0"/>
              </a:rPr>
              <a:t>من خلال التجربة يتم التوصل إلى إدراك إن عملية اتخاذ القرار يجب إن تتلاءم وعملية تعلم المهارة</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اكتساب الخبرة بخصوص البداية التي تتميز بالصفة الفردية عن طريق العمل بشكل فردى لفترة من الوقت</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لمعرفة واكتساب الخبرة بالوحدات التدريسية في أسلوب التدريبي التي يأتي أما بعد أو قبل الوحدات التدريسية في الأسلوب الأمري ولتعلم عملية انتقال القرارات والانتقال بين هذين الأسلوبين</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للتعرف على نوع جديد من العلاقة بين المعلم والطالب فرد-لفرد والتي من مظاهرها الانتظار لاستسلام التغذية العكسية بشكل فردى أو خاص</a:t>
            </a:r>
            <a:r>
              <a:rPr lang="en-US" sz="2000" dirty="0" smtClean="0">
                <a:effectLst/>
                <a:latin typeface="Times New Roman" pitchFamily="18" charset="0"/>
                <a:ea typeface="Calibri"/>
                <a:cs typeface="Times New Roman" pitchFamily="18" charset="0"/>
              </a:rPr>
              <a:t>. </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القدرة على تقبل </a:t>
            </a:r>
            <a:r>
              <a:rPr lang="ar-SA" sz="2000" u="sng" dirty="0" smtClean="0">
                <a:solidFill>
                  <a:srgbClr val="0000FF"/>
                </a:solidFill>
                <a:effectLst/>
                <a:latin typeface="Times New Roman" pitchFamily="18" charset="0"/>
                <a:ea typeface="Calibri"/>
                <a:cs typeface="Times New Roman" pitchFamily="18" charset="0"/>
                <a:hlinkClick r:id="rId2"/>
              </a:rPr>
              <a:t>أداء</a:t>
            </a: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شخص ما للواجب الحركي وبدون مقارنة ذلك مع الآخرين وقبول مسالة إعطاء القرارات بشكل فردى ضمن الفقرات التسع</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احترام دور وادوار التلاميذ الآخرين والقرارات التي يتخذونها ضمن الفقرات التسع</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يكون الفرد هو المسؤول عن نتائج اتخاذ القرارات التسعة</a:t>
            </a:r>
            <a:r>
              <a:rPr lang="en-US" sz="2000" dirty="0" smtClean="0">
                <a:effectLst/>
                <a:latin typeface="Times New Roman" pitchFamily="18" charset="0"/>
                <a:ea typeface="Calibri"/>
                <a:cs typeface="Times New Roman" pitchFamily="18" charset="0"/>
              </a:rPr>
              <a:t>.</a:t>
            </a:r>
            <a:r>
              <a:rPr lang="en-US" dirty="0" smtClean="0">
                <a:effectLst/>
                <a:latin typeface="Simplified Arabic"/>
                <a:ea typeface="Calibri"/>
                <a:cs typeface="Times New Roman"/>
              </a:rPr>
              <a:t/>
            </a:r>
            <a:br>
              <a:rPr lang="en-US" dirty="0" smtClean="0">
                <a:effectLst/>
                <a:latin typeface="Simplified Arabic"/>
                <a:ea typeface="Calibri"/>
                <a:cs typeface="Times New Roman"/>
              </a:rPr>
            </a:br>
            <a:endParaRPr lang="ar-IQ" dirty="0"/>
          </a:p>
        </p:txBody>
      </p:sp>
    </p:spTree>
    <p:extLst>
      <p:ext uri="{BB962C8B-B14F-4D97-AF65-F5344CB8AC3E}">
        <p14:creationId xmlns:p14="http://schemas.microsoft.com/office/powerpoint/2010/main" val="2029856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97346"/>
            <a:ext cx="9036496" cy="5170646"/>
          </a:xfrm>
          <a:prstGeom prst="rect">
            <a:avLst/>
          </a:prstGeom>
        </p:spPr>
        <p:txBody>
          <a:bodyPr wrap="square">
            <a:spAutoFit/>
          </a:bodyPr>
          <a:lstStyle/>
          <a:p>
            <a:r>
              <a:rPr lang="ar-SA" sz="2400" dirty="0" smtClean="0">
                <a:effectLst/>
                <a:latin typeface="Times New Roman" pitchFamily="18" charset="0"/>
                <a:ea typeface="Calibri"/>
                <a:cs typeface="Times New Roman" pitchFamily="18" charset="0"/>
              </a:rPr>
              <a:t>ب- وصف تطبيق الأسلوب التدريبي</a:t>
            </a:r>
            <a:r>
              <a:rPr lang="en-US" sz="2400" dirty="0" smtClean="0">
                <a:effectLst/>
                <a:latin typeface="Times New Roman" pitchFamily="18" charset="0"/>
                <a:ea typeface="Calibri"/>
                <a:cs typeface="Times New Roman" pitchFamily="18" charset="0"/>
              </a:rPr>
              <a:t>:</a:t>
            </a:r>
            <a:br>
              <a:rPr lang="en-US" sz="2400" dirty="0" smtClean="0">
                <a:effectLst/>
                <a:latin typeface="Times New Roman" pitchFamily="18" charset="0"/>
                <a:ea typeface="Calibri"/>
                <a:cs typeface="Times New Roman" pitchFamily="18" charset="0"/>
              </a:rPr>
            </a:br>
            <a:r>
              <a:rPr lang="ar-SA" sz="2400" dirty="0" smtClean="0">
                <a:effectLst/>
                <a:latin typeface="Times New Roman" pitchFamily="18" charset="0"/>
                <a:ea typeface="Calibri"/>
                <a:cs typeface="Times New Roman" pitchFamily="18" charset="0"/>
              </a:rPr>
              <a:t>يعتبر الأسلوب التدريبي هو الأسلوب في مجموعة الأساليب يتطلب من الطالب اتخاذ بعض القرارات خلال الوحدة التدريسية إن الوحدة التدريسية في الأسلوب التدريبي تؤدى إلى إيجاد واقع جديد يقوم فيه التلاميذ بالتدريب ليس فقط على </a:t>
            </a:r>
            <a:r>
              <a:rPr lang="ar-SA" sz="2400" u="sng" dirty="0" smtClean="0">
                <a:solidFill>
                  <a:srgbClr val="0000FF"/>
                </a:solidFill>
                <a:effectLst/>
                <a:latin typeface="Times New Roman" pitchFamily="18" charset="0"/>
                <a:ea typeface="Calibri"/>
                <a:cs typeface="Times New Roman" pitchFamily="18" charset="0"/>
                <a:hlinkClick r:id="rId2"/>
              </a:rPr>
              <a:t>أداء</a:t>
            </a:r>
            <a:r>
              <a:rPr lang="en-US" sz="2400" dirty="0" smtClean="0">
                <a:effectLst/>
                <a:latin typeface="Times New Roman" pitchFamily="18" charset="0"/>
                <a:ea typeface="Calibri"/>
                <a:cs typeface="Times New Roman" pitchFamily="18" charset="0"/>
              </a:rPr>
              <a:t> </a:t>
            </a:r>
            <a:r>
              <a:rPr lang="ar-SA" sz="2400" dirty="0" smtClean="0">
                <a:effectLst/>
                <a:latin typeface="Times New Roman" pitchFamily="18" charset="0"/>
                <a:ea typeface="Calibri"/>
                <a:cs typeface="Times New Roman" pitchFamily="18" charset="0"/>
              </a:rPr>
              <a:t>المهارة وإنما عملية اتخاذ القرارات ضمن الفقرات التسع وبشكل سليم ومدروس كما بينه الشكل التالي</a:t>
            </a:r>
            <a:r>
              <a:rPr lang="en-US" sz="2400" dirty="0" smtClean="0">
                <a:effectLst/>
                <a:latin typeface="Times New Roman" pitchFamily="18" charset="0"/>
                <a:ea typeface="Calibri"/>
                <a:cs typeface="Times New Roman" pitchFamily="18" charset="0"/>
              </a:rPr>
              <a:t>: </a:t>
            </a:r>
            <a:br>
              <a:rPr lang="en-US" sz="2400" dirty="0" smtClean="0">
                <a:effectLst/>
                <a:latin typeface="Times New Roman" pitchFamily="18" charset="0"/>
                <a:ea typeface="Calibri"/>
                <a:cs typeface="Times New Roman" pitchFamily="18" charset="0"/>
              </a:rPr>
            </a:br>
            <a:r>
              <a:rPr lang="en-US" sz="2400" dirty="0" smtClean="0">
                <a:effectLst/>
                <a:latin typeface="Times New Roman" pitchFamily="18" charset="0"/>
                <a:ea typeface="Calibri"/>
                <a:cs typeface="Times New Roman" pitchFamily="18" charset="0"/>
              </a:rPr>
              <a:t/>
            </a:r>
            <a:br>
              <a:rPr lang="en-US" sz="2400" dirty="0" smtClean="0">
                <a:effectLst/>
                <a:latin typeface="Times New Roman" pitchFamily="18" charset="0"/>
                <a:ea typeface="Calibri"/>
                <a:cs typeface="Times New Roman" pitchFamily="18" charset="0"/>
              </a:rPr>
            </a:br>
            <a:r>
              <a:rPr lang="ar-SA" sz="2400" dirty="0" smtClean="0">
                <a:effectLst/>
                <a:latin typeface="Times New Roman" pitchFamily="18" charset="0"/>
                <a:ea typeface="Calibri"/>
                <a:cs typeface="Times New Roman" pitchFamily="18" charset="0"/>
              </a:rPr>
              <a:t>مرحلة ما قبل الدرس (م) (م</a:t>
            </a:r>
            <a:r>
              <a:rPr lang="en-US" sz="2400" dirty="0">
                <a:latin typeface="Times New Roman" pitchFamily="18" charset="0"/>
                <a:ea typeface="Calibri"/>
                <a:cs typeface="Times New Roman" pitchFamily="18" charset="0"/>
              </a:rPr>
              <a:t>(</a:t>
            </a:r>
            <a:r>
              <a:rPr lang="en-US" sz="2400" dirty="0" smtClean="0">
                <a:effectLst/>
                <a:latin typeface="Times New Roman" pitchFamily="18" charset="0"/>
                <a:ea typeface="Calibri"/>
                <a:cs typeface="Times New Roman" pitchFamily="18" charset="0"/>
              </a:rPr>
              <a:t/>
            </a:r>
            <a:br>
              <a:rPr lang="en-US" sz="2400" dirty="0" smtClean="0">
                <a:effectLst/>
                <a:latin typeface="Times New Roman" pitchFamily="18" charset="0"/>
                <a:ea typeface="Calibri"/>
                <a:cs typeface="Times New Roman" pitchFamily="18" charset="0"/>
              </a:rPr>
            </a:br>
            <a:r>
              <a:rPr lang="ar-SA" sz="2400" dirty="0" smtClean="0">
                <a:effectLst/>
                <a:latin typeface="Times New Roman" pitchFamily="18" charset="0"/>
                <a:ea typeface="Calibri"/>
                <a:cs typeface="Times New Roman" pitchFamily="18" charset="0"/>
              </a:rPr>
              <a:t>مرحلة الدرس (م) (</a:t>
            </a:r>
            <a:r>
              <a:rPr lang="ar-SA" sz="2400" dirty="0" smtClean="0">
                <a:latin typeface="Times New Roman" pitchFamily="18" charset="0"/>
                <a:ea typeface="Calibri"/>
                <a:cs typeface="Times New Roman" pitchFamily="18" charset="0"/>
              </a:rPr>
              <a:t>ت)</a:t>
            </a:r>
            <a:r>
              <a:rPr lang="en-US" sz="2400" dirty="0" smtClean="0">
                <a:effectLst/>
                <a:latin typeface="Times New Roman" pitchFamily="18" charset="0"/>
                <a:ea typeface="Calibri"/>
                <a:cs typeface="Times New Roman" pitchFamily="18" charset="0"/>
              </a:rPr>
              <a:t/>
            </a:r>
            <a:br>
              <a:rPr lang="en-US" sz="2400" dirty="0" smtClean="0">
                <a:effectLst/>
                <a:latin typeface="Times New Roman" pitchFamily="18" charset="0"/>
                <a:ea typeface="Calibri"/>
                <a:cs typeface="Times New Roman" pitchFamily="18" charset="0"/>
              </a:rPr>
            </a:br>
            <a:r>
              <a:rPr lang="ar-SA" sz="2400" dirty="0" smtClean="0">
                <a:effectLst/>
                <a:latin typeface="Times New Roman" pitchFamily="18" charset="0"/>
                <a:ea typeface="Calibri"/>
                <a:cs typeface="Times New Roman" pitchFamily="18" charset="0"/>
              </a:rPr>
              <a:t>مرحلة ما بعد الدرس (م) (م</a:t>
            </a:r>
            <a:r>
              <a:rPr lang="en-US" sz="2400" dirty="0" smtClean="0">
                <a:effectLst/>
                <a:latin typeface="Times New Roman" pitchFamily="18" charset="0"/>
                <a:ea typeface="Calibri"/>
                <a:cs typeface="Times New Roman" pitchFamily="18" charset="0"/>
              </a:rPr>
              <a:t>( </a:t>
            </a:r>
            <a:br>
              <a:rPr lang="en-US" sz="2400" dirty="0" smtClean="0">
                <a:effectLst/>
                <a:latin typeface="Times New Roman" pitchFamily="18" charset="0"/>
                <a:ea typeface="Calibri"/>
                <a:cs typeface="Times New Roman" pitchFamily="18" charset="0"/>
              </a:rPr>
            </a:br>
            <a:r>
              <a:rPr lang="en-US" sz="2400" dirty="0" smtClean="0">
                <a:effectLst/>
                <a:latin typeface="Times New Roman" pitchFamily="18" charset="0"/>
                <a:ea typeface="Calibri"/>
                <a:cs typeface="Times New Roman" pitchFamily="18" charset="0"/>
              </a:rPr>
              <a:t/>
            </a:r>
            <a:br>
              <a:rPr lang="en-US" sz="2400" dirty="0" smtClean="0">
                <a:effectLst/>
                <a:latin typeface="Times New Roman" pitchFamily="18" charset="0"/>
                <a:ea typeface="Calibri"/>
                <a:cs typeface="Times New Roman" pitchFamily="18" charset="0"/>
              </a:rPr>
            </a:br>
            <a:r>
              <a:rPr lang="ar-SA" sz="2400" dirty="0" smtClean="0">
                <a:effectLst/>
                <a:latin typeface="Times New Roman" pitchFamily="18" charset="0"/>
                <a:ea typeface="Calibri"/>
                <a:cs typeface="Times New Roman" pitchFamily="18" charset="0"/>
              </a:rPr>
              <a:t>وفى هذا الأسلوب يتغير محور سلسلة الأحداث وتنشا علاقة جديدة بين المدرس </a:t>
            </a:r>
            <a:r>
              <a:rPr lang="ar-SA" sz="2400" dirty="0" err="1" smtClean="0">
                <a:effectLst/>
                <a:latin typeface="Times New Roman" pitchFamily="18" charset="0"/>
                <a:ea typeface="Calibri"/>
                <a:cs typeface="Times New Roman" pitchFamily="18" charset="0"/>
              </a:rPr>
              <a:t>والطالب"حيث</a:t>
            </a:r>
            <a:r>
              <a:rPr lang="ar-SA" sz="2400" dirty="0" smtClean="0">
                <a:effectLst/>
                <a:latin typeface="Times New Roman" pitchFamily="18" charset="0"/>
                <a:ea typeface="Calibri"/>
                <a:cs typeface="Times New Roman" pitchFamily="18" charset="0"/>
              </a:rPr>
              <a:t> يقون المدرس بممارسة عملية الثقة بالطالب من حيث اتخاذ القرارات المناسبة أثناء </a:t>
            </a:r>
            <a:r>
              <a:rPr lang="ar-SA" sz="2400" u="sng" dirty="0" smtClean="0">
                <a:solidFill>
                  <a:srgbClr val="0000FF"/>
                </a:solidFill>
                <a:effectLst/>
                <a:latin typeface="Times New Roman" pitchFamily="18" charset="0"/>
                <a:ea typeface="Calibri"/>
                <a:cs typeface="Times New Roman" pitchFamily="18" charset="0"/>
                <a:hlinkClick r:id="rId2"/>
              </a:rPr>
              <a:t>أداء</a:t>
            </a:r>
            <a:r>
              <a:rPr lang="en-US" sz="2400" dirty="0" smtClean="0">
                <a:effectLst/>
                <a:latin typeface="Times New Roman" pitchFamily="18" charset="0"/>
                <a:ea typeface="Calibri"/>
                <a:cs typeface="Times New Roman" pitchFamily="18" charset="0"/>
              </a:rPr>
              <a:t> </a:t>
            </a:r>
            <a:r>
              <a:rPr lang="ar-SA" sz="2400" dirty="0" smtClean="0">
                <a:effectLst/>
                <a:latin typeface="Times New Roman" pitchFamily="18" charset="0"/>
                <a:ea typeface="Calibri"/>
                <a:cs typeface="Times New Roman" pitchFamily="18" charset="0"/>
              </a:rPr>
              <a:t>الواجب الحركي، بين يتعلم الطالب الاستقلالية وبشكل ينسجم مع </a:t>
            </a:r>
            <a:r>
              <a:rPr lang="ar-SA" sz="2400" u="sng" dirty="0" smtClean="0">
                <a:solidFill>
                  <a:srgbClr val="0000FF"/>
                </a:solidFill>
                <a:effectLst/>
                <a:latin typeface="Times New Roman" pitchFamily="18" charset="0"/>
                <a:ea typeface="Calibri"/>
                <a:cs typeface="Times New Roman" pitchFamily="18" charset="0"/>
                <a:hlinkClick r:id="rId2"/>
              </a:rPr>
              <a:t>أداء</a:t>
            </a:r>
            <a:r>
              <a:rPr lang="en-US" sz="2400" dirty="0" smtClean="0">
                <a:effectLst/>
                <a:latin typeface="Times New Roman" pitchFamily="18" charset="0"/>
                <a:ea typeface="Calibri"/>
                <a:cs typeface="Times New Roman" pitchFamily="18" charset="0"/>
              </a:rPr>
              <a:t> </a:t>
            </a:r>
            <a:r>
              <a:rPr lang="ar-SA" sz="2400" dirty="0" smtClean="0">
                <a:effectLst/>
                <a:latin typeface="Times New Roman" pitchFamily="18" charset="0"/>
                <a:ea typeface="Calibri"/>
                <a:cs typeface="Times New Roman" pitchFamily="18" charset="0"/>
              </a:rPr>
              <a:t>الواجب الحركي </a:t>
            </a:r>
            <a:r>
              <a:rPr lang="en-US" dirty="0" smtClean="0">
                <a:effectLst/>
                <a:latin typeface="Simplified Arabic"/>
                <a:ea typeface="Calibri"/>
                <a:cs typeface="Times New Roman"/>
              </a:rPr>
              <a:t/>
            </a:r>
            <a:br>
              <a:rPr lang="en-US" dirty="0" smtClean="0">
                <a:effectLst/>
                <a:latin typeface="Simplified Arabic"/>
                <a:ea typeface="Calibri"/>
                <a:cs typeface="Times New Roman"/>
              </a:rPr>
            </a:br>
            <a:endParaRPr lang="ar-IQ" dirty="0"/>
          </a:p>
        </p:txBody>
      </p:sp>
    </p:spTree>
    <p:extLst>
      <p:ext uri="{BB962C8B-B14F-4D97-AF65-F5344CB8AC3E}">
        <p14:creationId xmlns:p14="http://schemas.microsoft.com/office/powerpoint/2010/main" val="345002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964488" cy="5293757"/>
          </a:xfrm>
          <a:prstGeom prst="rect">
            <a:avLst/>
          </a:prstGeom>
        </p:spPr>
        <p:txBody>
          <a:bodyPr wrap="square">
            <a:spAutoFit/>
          </a:bodyPr>
          <a:lstStyle/>
          <a:p>
            <a:r>
              <a:rPr lang="ar-SA" sz="2000" dirty="0" smtClean="0">
                <a:effectLst/>
                <a:latin typeface="Times New Roman" pitchFamily="18" charset="0"/>
                <a:ea typeface="Calibri"/>
                <a:cs typeface="Times New Roman" pitchFamily="18" charset="0"/>
              </a:rPr>
              <a:t>مرحلة ما قبل الدرس</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ar-SA" sz="2000" dirty="0" smtClean="0">
                <a:effectLst/>
                <a:latin typeface="Times New Roman" pitchFamily="18" charset="0"/>
                <a:ea typeface="Calibri"/>
                <a:cs typeface="Times New Roman" pitchFamily="18" charset="0"/>
              </a:rPr>
              <a:t>مثلما رأينا في الأسلوب الأمري فان دروس المدرس يكمن في اتخاذ جميع القرارات في هذه الفترة, لكن الاختلافين الرئيسين هما</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1- </a:t>
            </a:r>
            <a:r>
              <a:rPr lang="ar-SA" sz="2000" dirty="0" smtClean="0">
                <a:effectLst/>
                <a:latin typeface="Times New Roman" pitchFamily="18" charset="0"/>
                <a:ea typeface="Calibri"/>
                <a:cs typeface="Times New Roman" pitchFamily="18" charset="0"/>
              </a:rPr>
              <a:t>الإلمام التام بعملية انتقال القرارات التي سوف تتم خلال فترة الدرس الأداء</a:t>
            </a:r>
            <a:r>
              <a:rPr lang="en-US" sz="2000" dirty="0" smtClean="0">
                <a:effectLst/>
                <a:latin typeface="Times New Roman" pitchFamily="18" charset="0"/>
                <a:ea typeface="Calibri"/>
                <a:cs typeface="Times New Roman" pitchFamily="18" charset="0"/>
              </a:rPr>
              <a:t> . </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2- </a:t>
            </a:r>
            <a:r>
              <a:rPr lang="ar-SA" sz="2000" dirty="0" smtClean="0">
                <a:effectLst/>
                <a:latin typeface="Times New Roman" pitchFamily="18" charset="0"/>
                <a:ea typeface="Calibri"/>
                <a:cs typeface="Times New Roman" pitchFamily="18" charset="0"/>
              </a:rPr>
              <a:t>استخدام المهارات التي تقتضى إلى استخدام هذا الأسلوب أو تساعده على استخدامه</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r>
            <a:br>
              <a:rPr lang="en-US" sz="2000" dirty="0" smtClean="0">
                <a:effectLst/>
                <a:latin typeface="Times New Roman" pitchFamily="18" charset="0"/>
                <a:ea typeface="Calibri"/>
                <a:cs typeface="Times New Roman" pitchFamily="18" charset="0"/>
              </a:rPr>
            </a:br>
            <a:r>
              <a:rPr lang="ar-SA" sz="2000" dirty="0" smtClean="0">
                <a:effectLst/>
                <a:latin typeface="Times New Roman" pitchFamily="18" charset="0"/>
                <a:ea typeface="Calibri"/>
                <a:cs typeface="Times New Roman" pitchFamily="18" charset="0"/>
              </a:rPr>
              <a:t>فترة الدرس (الأداء)</a:t>
            </a:r>
            <a:r>
              <a:rPr lang="en-US" sz="2000" dirty="0" smtClean="0">
                <a:effectLst/>
                <a:latin typeface="Times New Roman" pitchFamily="18" charset="0"/>
                <a:ea typeface="Calibri"/>
                <a:cs typeface="Times New Roman" pitchFamily="18" charset="0"/>
              </a:rPr>
              <a:t/>
            </a:r>
            <a:br>
              <a:rPr lang="en-US" sz="2000" dirty="0" smtClean="0">
                <a:effectLst/>
                <a:latin typeface="Times New Roman" pitchFamily="18" charset="0"/>
                <a:ea typeface="Calibri"/>
                <a:cs typeface="Times New Roman" pitchFamily="18" charset="0"/>
              </a:rPr>
            </a:br>
            <a:r>
              <a:rPr lang="ar-SA" sz="2000" dirty="0" smtClean="0">
                <a:effectLst/>
                <a:latin typeface="Times New Roman" pitchFamily="18" charset="0"/>
                <a:ea typeface="Calibri"/>
                <a:cs typeface="Times New Roman" pitchFamily="18" charset="0"/>
              </a:rPr>
              <a:t>بما أن بنية أو تركيب هذا الأسلوب تضع أدوارا مختلفة أو جديدة بالنسبة للمدرس أو الطالب فانه يجب توضيح روح أو جوهر الأسلوب التدريبي وكذلك عملية انتقال القرارات التسعة إلى التلاميذ وحسب 'موسكا </a:t>
            </a:r>
            <a:r>
              <a:rPr lang="ar-SA" sz="2000" dirty="0" err="1" smtClean="0">
                <a:effectLst/>
                <a:latin typeface="Times New Roman" pitchFamily="18" charset="0"/>
                <a:ea typeface="Calibri"/>
                <a:cs typeface="Times New Roman" pitchFamily="18" charset="0"/>
              </a:rPr>
              <a:t>موستن</a:t>
            </a:r>
            <a:r>
              <a:rPr lang="ar-SA" sz="2000" dirty="0" smtClean="0">
                <a:effectLst/>
                <a:latin typeface="Times New Roman" pitchFamily="18" charset="0"/>
                <a:ea typeface="Calibri"/>
                <a:cs typeface="Times New Roman" pitchFamily="18" charset="0"/>
              </a:rPr>
              <a:t>' يجب أن نلتزم بالنقاط التالية بالنسبة للوحدة التدريسية</a:t>
            </a:r>
            <a:r>
              <a:rPr lang="en-US" sz="2000" dirty="0" smtClean="0">
                <a:effectLst/>
                <a:latin typeface="Times New Roman" pitchFamily="18" charset="0"/>
                <a:ea typeface="Calibri"/>
                <a:cs typeface="Times New Roman" pitchFamily="18" charset="0"/>
              </a:rPr>
              <a:t> .</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يهيئ المدرس المشهد عن طريق دعوة التلاميذ للوقوف أو الجلوس حوله</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يحدد المدرس أهداف الأسلوب</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ar-SA" sz="2000" dirty="0" smtClean="0">
                <a:effectLst/>
                <a:latin typeface="Times New Roman" pitchFamily="18" charset="0"/>
                <a:ea typeface="Calibri"/>
                <a:cs typeface="Times New Roman" pitchFamily="18" charset="0"/>
              </a:rPr>
              <a:t>أ‌- إعطاء الوقت اللازم لكل تلميذ بالعمل بصورة فردية</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ar-SA" sz="2000" dirty="0" smtClean="0">
                <a:effectLst/>
                <a:latin typeface="Times New Roman" pitchFamily="18" charset="0"/>
                <a:ea typeface="Calibri"/>
                <a:cs typeface="Times New Roman" pitchFamily="18" charset="0"/>
              </a:rPr>
              <a:t>ب‌- توفير الوقت اللازم للمدرس لإعطاء تغذية الراجعة الفردية والجماعية</a:t>
            </a:r>
            <a:r>
              <a:rPr lang="en-US" sz="2000" dirty="0" smtClean="0">
                <a:effectLst/>
                <a:latin typeface="Times New Roman" pitchFamily="18" charset="0"/>
                <a:ea typeface="Calibri"/>
                <a:cs typeface="Times New Roman" pitchFamily="18" charset="0"/>
              </a:rPr>
              <a:t>.</a:t>
            </a:r>
            <a:br>
              <a:rPr lang="en-US" sz="2000" dirty="0" smtClean="0">
                <a:effectLst/>
                <a:latin typeface="Times New Roman" pitchFamily="18" charset="0"/>
                <a:ea typeface="Calibri"/>
                <a:cs typeface="Times New Roman" pitchFamily="18" charset="0"/>
              </a:rPr>
            </a:br>
            <a:r>
              <a:rPr lang="en-US" sz="2000" dirty="0" smtClean="0">
                <a:effectLst/>
                <a:latin typeface="Times New Roman" pitchFamily="18" charset="0"/>
                <a:ea typeface="Calibri"/>
                <a:cs typeface="Times New Roman" pitchFamily="18" charset="0"/>
              </a:rPr>
              <a:t>- </a:t>
            </a:r>
            <a:r>
              <a:rPr lang="ar-SA" sz="2000" dirty="0" smtClean="0">
                <a:effectLst/>
                <a:latin typeface="Times New Roman" pitchFamily="18" charset="0"/>
                <a:ea typeface="Calibri"/>
                <a:cs typeface="Times New Roman" pitchFamily="18" charset="0"/>
              </a:rPr>
              <a:t>يوضح المدرس دور الطالب وكذلك عملية اتخاذ القرار من قبله وفى البداية يقوم المدرس بتسمية القرارات التسعة</a:t>
            </a:r>
            <a:r>
              <a:rPr lang="en-US" sz="2000" dirty="0" smtClean="0">
                <a:effectLst/>
                <a:latin typeface="Times New Roman" pitchFamily="18" charset="0"/>
                <a:ea typeface="Calibri"/>
                <a:cs typeface="Times New Roman" pitchFamily="18" charset="0"/>
              </a:rPr>
              <a:t>.</a:t>
            </a:r>
            <a:r>
              <a:rPr lang="en-US" dirty="0" smtClean="0">
                <a:effectLst/>
                <a:latin typeface="Simplified Arabic"/>
                <a:ea typeface="Calibri"/>
                <a:cs typeface="Times New Roman"/>
              </a:rPr>
              <a:t/>
            </a:r>
            <a:br>
              <a:rPr lang="en-US" dirty="0" smtClean="0">
                <a:effectLst/>
                <a:latin typeface="Simplified Arabic"/>
                <a:ea typeface="Calibri"/>
                <a:cs typeface="Times New Roman"/>
              </a:rPr>
            </a:br>
            <a:endParaRPr lang="ar-IQ" dirty="0"/>
          </a:p>
        </p:txBody>
      </p:sp>
    </p:spTree>
    <p:extLst>
      <p:ext uri="{BB962C8B-B14F-4D97-AF65-F5344CB8AC3E}">
        <p14:creationId xmlns:p14="http://schemas.microsoft.com/office/powerpoint/2010/main" val="20019330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TotalTime>
  <Words>59</Words>
  <Application>Microsoft Office PowerPoint</Application>
  <PresentationFormat>عرض على الشاشة (3:4)‏</PresentationFormat>
  <Paragraphs>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زوايا</vt:lpstr>
      <vt:lpstr>الأسلوب التدريبي</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الأسلوب التدريبي</dc:title>
  <dc:creator>almalak center</dc:creator>
  <cp:lastModifiedBy>almalak center</cp:lastModifiedBy>
  <cp:revision>5</cp:revision>
  <dcterms:created xsi:type="dcterms:W3CDTF">2018-12-18T04:29:36Z</dcterms:created>
  <dcterms:modified xsi:type="dcterms:W3CDTF">2018-12-18T04:52:06Z</dcterms:modified>
</cp:coreProperties>
</file>